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8" r:id="rId2"/>
    <p:sldId id="256" r:id="rId3"/>
    <p:sldId id="257" r:id="rId4"/>
    <p:sldId id="258" r:id="rId5"/>
    <p:sldId id="260" r:id="rId6"/>
    <p:sldId id="261" r:id="rId7"/>
    <p:sldId id="266" r:id="rId8"/>
    <p:sldId id="272" r:id="rId9"/>
    <p:sldId id="262" r:id="rId10"/>
    <p:sldId id="264" r:id="rId11"/>
    <p:sldId id="271" r:id="rId12"/>
    <p:sldId id="265" r:id="rId13"/>
    <p:sldId id="270" r:id="rId14"/>
    <p:sldId id="269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8C1A4-C48F-4783-B64D-2F0F2FFA2D02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A336F-0C4A-49F4-9E8B-1385C58C4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933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0A87-83A7-4D59-8E34-035518FCBFD7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506A-B2CA-4BAE-8431-7F5C3C113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843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0A87-83A7-4D59-8E34-035518FCBFD7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506A-B2CA-4BAE-8431-7F5C3C113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123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0A87-83A7-4D59-8E34-035518FCBFD7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506A-B2CA-4BAE-8431-7F5C3C113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381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0A87-83A7-4D59-8E34-035518FCBFD7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506A-B2CA-4BAE-8431-7F5C3C113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49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0A87-83A7-4D59-8E34-035518FCBFD7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506A-B2CA-4BAE-8431-7F5C3C113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374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0A87-83A7-4D59-8E34-035518FCBFD7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506A-B2CA-4BAE-8431-7F5C3C113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923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0A87-83A7-4D59-8E34-035518FCBFD7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506A-B2CA-4BAE-8431-7F5C3C113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538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0A87-83A7-4D59-8E34-035518FCBFD7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506A-B2CA-4BAE-8431-7F5C3C113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482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0A87-83A7-4D59-8E34-035518FCBFD7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506A-B2CA-4BAE-8431-7F5C3C113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66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0A87-83A7-4D59-8E34-035518FCBFD7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506A-B2CA-4BAE-8431-7F5C3C113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102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0A87-83A7-4D59-8E34-035518FCBFD7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506A-B2CA-4BAE-8431-7F5C3C113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90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90A87-83A7-4D59-8E34-035518FCBFD7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7506A-B2CA-4BAE-8431-7F5C3C113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793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dirty="0" smtClean="0"/>
              <a:t>Divide by</a:t>
            </a:r>
            <a:endParaRPr lang="en-GB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03848" y="3756321"/>
            <a:ext cx="252028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828474" y="4365104"/>
            <a:ext cx="1175574" cy="100811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83568" y="2545031"/>
            <a:ext cx="23423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Sharing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80112" y="1932963"/>
            <a:ext cx="28500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Grouping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01445" y="5373216"/>
            <a:ext cx="63502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Repeated subtraction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3838990" y="2503727"/>
            <a:ext cx="1175574" cy="100811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05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dirty="0" smtClean="0"/>
              <a:t>Grouping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6600" dirty="0" smtClean="0"/>
              <a:t>10÷5 = </a:t>
            </a:r>
            <a:endParaRPr lang="en-GB" sz="6600" dirty="0"/>
          </a:p>
          <a:p>
            <a:pPr marL="0" indent="0" algn="ctr">
              <a:buNone/>
            </a:pPr>
            <a:endParaRPr lang="en-GB" sz="6600" dirty="0" smtClean="0"/>
          </a:p>
          <a:p>
            <a:pPr marL="0" indent="0" algn="ctr">
              <a:buNone/>
            </a:pPr>
            <a:endParaRPr lang="en-GB" sz="6600" dirty="0"/>
          </a:p>
          <a:p>
            <a:pPr marL="0" indent="0" algn="ctr">
              <a:buNone/>
            </a:pPr>
            <a:r>
              <a:rPr lang="en-GB" sz="5800" dirty="0" smtClean="0"/>
              <a:t>Group 10 children into groups of 5.</a:t>
            </a:r>
            <a:endParaRPr lang="en-GB" sz="5800" dirty="0"/>
          </a:p>
        </p:txBody>
      </p:sp>
    </p:spTree>
    <p:extLst>
      <p:ext uri="{BB962C8B-B14F-4D97-AF65-F5344CB8AC3E}">
        <p14:creationId xmlns:p14="http://schemas.microsoft.com/office/powerpoint/2010/main" val="121127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000" dirty="0" smtClean="0"/>
              <a:t>10÷5 = 2</a:t>
            </a:r>
            <a:endParaRPr lang="en-GB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SO…</a:t>
            </a:r>
          </a:p>
          <a:p>
            <a:pPr marL="0" indent="0">
              <a:buNone/>
            </a:pPr>
            <a:r>
              <a:rPr lang="en-GB" dirty="0" smtClean="0"/>
              <a:t>The first number is how many we have altogether.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second number is how many should be in each group.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answer is how many groups there are.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123728" y="1196752"/>
            <a:ext cx="136815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4455916" y="1257164"/>
            <a:ext cx="238352" cy="2747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444208" y="980728"/>
            <a:ext cx="1991384" cy="49685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41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>
            <a:normAutofit/>
          </a:bodyPr>
          <a:lstStyle/>
          <a:p>
            <a:r>
              <a:rPr lang="en-GB" sz="9600" dirty="0" smtClean="0"/>
              <a:t>Now let’s </a:t>
            </a:r>
            <a:r>
              <a:rPr lang="en-GB" sz="9600" dirty="0" smtClean="0"/>
              <a:t>try 18÷6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14519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dirty="0" smtClean="0"/>
              <a:t>Grouping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6600" dirty="0" smtClean="0"/>
              <a:t>18÷6 </a:t>
            </a:r>
            <a:r>
              <a:rPr lang="en-GB" sz="6600" dirty="0" smtClean="0"/>
              <a:t>= </a:t>
            </a:r>
            <a:endParaRPr lang="en-GB" sz="6600" dirty="0"/>
          </a:p>
          <a:p>
            <a:pPr marL="0" indent="0" algn="ctr">
              <a:buNone/>
            </a:pPr>
            <a:endParaRPr lang="en-GB" sz="6600" dirty="0" smtClean="0"/>
          </a:p>
          <a:p>
            <a:pPr marL="0" indent="0" algn="ctr">
              <a:buNone/>
            </a:pPr>
            <a:endParaRPr lang="en-GB" sz="6600" dirty="0"/>
          </a:p>
          <a:p>
            <a:pPr marL="0" indent="0" algn="ctr">
              <a:buNone/>
            </a:pPr>
            <a:r>
              <a:rPr lang="en-GB" sz="5800" dirty="0" smtClean="0"/>
              <a:t>Group </a:t>
            </a:r>
            <a:r>
              <a:rPr lang="en-GB" sz="5800" dirty="0" smtClean="0"/>
              <a:t>18 </a:t>
            </a:r>
            <a:r>
              <a:rPr lang="en-GB" sz="5800" dirty="0" smtClean="0"/>
              <a:t>children into groups of </a:t>
            </a:r>
            <a:r>
              <a:rPr lang="en-GB" sz="5800" dirty="0" smtClean="0"/>
              <a:t>6.</a:t>
            </a:r>
            <a:endParaRPr lang="en-GB" sz="5800" dirty="0"/>
          </a:p>
        </p:txBody>
      </p:sp>
    </p:spTree>
    <p:extLst>
      <p:ext uri="{BB962C8B-B14F-4D97-AF65-F5344CB8AC3E}">
        <p14:creationId xmlns:p14="http://schemas.microsoft.com/office/powerpoint/2010/main" val="201268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>
            <a:normAutofit/>
          </a:bodyPr>
          <a:lstStyle/>
          <a:p>
            <a:r>
              <a:rPr lang="en-GB" sz="9600" dirty="0" smtClean="0"/>
              <a:t>15÷5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710786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>
            <a:normAutofit/>
          </a:bodyPr>
          <a:lstStyle/>
          <a:p>
            <a:r>
              <a:rPr lang="en-GB" sz="9600" dirty="0" smtClean="0"/>
              <a:t>16÷4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990779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 smtClean="0"/>
              <a:t>12÷3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11953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7300" dirty="0" smtClean="0"/>
              <a:t>Sharing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Share the 12 counters between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971600" y="213285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2155921" y="2120389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986916" y="330175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140496" y="330175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363108" y="334619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722658" y="334196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126233" y="3366229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7524328" y="334619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7452320" y="2155558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6084168" y="218316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716016" y="216312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3359696" y="213285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63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8000" dirty="0" smtClean="0"/>
              <a:t>Sharing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75302"/>
            <a:ext cx="8229600" cy="485313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Each person gets 4 counters so 12 ÷ 3 = 4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5880804" y="1595549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308448" y="1562548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960095" y="157530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960095" y="157530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960095" y="2568815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3309873" y="2591798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880804" y="2645657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989230" y="36450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308448" y="36450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5880804" y="371703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989230" y="47251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3309873" y="47251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5880804" y="4737439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89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6700" dirty="0" smtClean="0"/>
              <a:t>Grouping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Group the 12 counters into groups of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971600" y="213285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2155921" y="2120389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986916" y="330175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140496" y="330175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363108" y="334619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722658" y="334196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126233" y="3366229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7524328" y="334619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7452320" y="2155558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6084168" y="218316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716016" y="216312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3359696" y="213285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46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10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7300" dirty="0" smtClean="0"/>
              <a:t>Grouping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There are 4 groups so 12÷3 = 4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1043608" y="215652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2155921" y="2120389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999039" y="3864413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169459" y="3864413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334617" y="3864413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932040" y="3943867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084168" y="397142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7303041" y="3975531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7286055" y="218316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6084168" y="218316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932040" y="2180928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3359696" y="213285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757900" y="1895146"/>
            <a:ext cx="3600400" cy="13681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787769" y="1931132"/>
            <a:ext cx="3744489" cy="13681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787769" y="3599001"/>
            <a:ext cx="3600400" cy="13949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4591926" y="3717031"/>
            <a:ext cx="4024064" cy="135125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18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en-GB" sz="7300" dirty="0" smtClean="0"/>
              <a:t>Repeated subtraction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Keep subtracting 3 from 12 till we reach 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12 </a:t>
            </a:r>
            <a:r>
              <a:rPr lang="en-GB" dirty="0" smtClean="0">
                <a:solidFill>
                  <a:srgbClr val="FF0000"/>
                </a:solidFill>
              </a:rPr>
              <a:t>– 3</a:t>
            </a:r>
            <a:r>
              <a:rPr lang="en-GB" dirty="0" smtClean="0"/>
              <a:t> = 9</a:t>
            </a:r>
          </a:p>
          <a:p>
            <a:pPr marL="0" indent="0">
              <a:buNone/>
            </a:pPr>
            <a:r>
              <a:rPr lang="en-GB" dirty="0" smtClean="0"/>
              <a:t>9 </a:t>
            </a:r>
            <a:r>
              <a:rPr lang="en-GB" dirty="0" smtClean="0">
                <a:solidFill>
                  <a:srgbClr val="FF0000"/>
                </a:solidFill>
              </a:rPr>
              <a:t>– 3 </a:t>
            </a:r>
            <a:r>
              <a:rPr lang="en-GB" dirty="0" smtClean="0"/>
              <a:t>= 6                      </a:t>
            </a:r>
          </a:p>
          <a:p>
            <a:pPr marL="0" indent="0">
              <a:buNone/>
            </a:pPr>
            <a:r>
              <a:rPr lang="en-GB" dirty="0" smtClean="0"/>
              <a:t>6 </a:t>
            </a:r>
            <a:r>
              <a:rPr lang="en-GB" dirty="0" smtClean="0">
                <a:solidFill>
                  <a:srgbClr val="FF0000"/>
                </a:solidFill>
              </a:rPr>
              <a:t>– 3 </a:t>
            </a:r>
            <a:r>
              <a:rPr lang="en-GB" dirty="0" smtClean="0"/>
              <a:t>= 3</a:t>
            </a:r>
          </a:p>
          <a:p>
            <a:pPr marL="0" indent="0">
              <a:buNone/>
            </a:pPr>
            <a:r>
              <a:rPr lang="en-GB" dirty="0" smtClean="0"/>
              <a:t>3 </a:t>
            </a:r>
            <a:r>
              <a:rPr lang="en-GB" dirty="0" smtClean="0">
                <a:solidFill>
                  <a:srgbClr val="FF0000"/>
                </a:solidFill>
              </a:rPr>
              <a:t>– 3 </a:t>
            </a:r>
            <a:r>
              <a:rPr lang="en-GB" dirty="0" smtClean="0"/>
              <a:t>=0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We took 3 away 4 times so 12÷3 = 4 </a:t>
            </a:r>
            <a:endParaRPr lang="en-GB" dirty="0"/>
          </a:p>
        </p:txBody>
      </p:sp>
      <p:grpSp>
        <p:nvGrpSpPr>
          <p:cNvPr id="25" name="Group 24"/>
          <p:cNvGrpSpPr/>
          <p:nvPr/>
        </p:nvGrpSpPr>
        <p:grpSpPr>
          <a:xfrm>
            <a:off x="2875130" y="2611957"/>
            <a:ext cx="5657310" cy="2187525"/>
            <a:chOff x="2875130" y="2611957"/>
            <a:chExt cx="5657310" cy="218752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131840" y="4293096"/>
              <a:ext cx="51845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7812360" y="4414761"/>
              <a:ext cx="720080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12</a:t>
              </a:r>
              <a:endParaRPr lang="en-US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732240" y="4392999"/>
              <a:ext cx="314510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9</a:t>
              </a:r>
              <a:endParaRPr lang="en-US" sz="2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436096" y="4383983"/>
              <a:ext cx="314510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  <a:endParaRPr lang="en-US" sz="2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164654" y="4383983"/>
              <a:ext cx="314510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  <a:endParaRPr lang="en-US" sz="2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974585" y="4399372"/>
              <a:ext cx="314510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0</a:t>
              </a:r>
              <a:endParaRPr lang="en-US" sz="2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6" name="Curved Right Arrow 15"/>
            <p:cNvSpPr/>
            <p:nvPr/>
          </p:nvSpPr>
          <p:spPr>
            <a:xfrm rot="5400000">
              <a:off x="7012408" y="2985571"/>
              <a:ext cx="978729" cy="1289524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7" name="Curved Right Arrow 16"/>
            <p:cNvSpPr/>
            <p:nvPr/>
          </p:nvSpPr>
          <p:spPr>
            <a:xfrm rot="5400000">
              <a:off x="3030527" y="2985571"/>
              <a:ext cx="978729" cy="1289524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8" name="Curved Right Arrow 17"/>
            <p:cNvSpPr/>
            <p:nvPr/>
          </p:nvSpPr>
          <p:spPr>
            <a:xfrm rot="5400000">
              <a:off x="4294577" y="2985573"/>
              <a:ext cx="978729" cy="1289524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9" name="Curved Right Arrow 18"/>
            <p:cNvSpPr/>
            <p:nvPr/>
          </p:nvSpPr>
          <p:spPr>
            <a:xfrm rot="5400000">
              <a:off x="5632285" y="2985572"/>
              <a:ext cx="978729" cy="1289524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336177" y="2611957"/>
              <a:ext cx="393056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-3</a:t>
              </a:r>
              <a:endParaRPr lang="en-US" sz="2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925121" y="2641338"/>
              <a:ext cx="393056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-3</a:t>
              </a:r>
              <a:endParaRPr lang="en-US" sz="2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587413" y="2641338"/>
              <a:ext cx="393056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-3</a:t>
              </a:r>
              <a:endParaRPr lang="en-US" sz="2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344575" y="2617286"/>
              <a:ext cx="393056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-3</a:t>
              </a:r>
              <a:endParaRPr lang="en-US" sz="2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334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/>
          </a:bodyPr>
          <a:lstStyle/>
          <a:p>
            <a:r>
              <a:rPr lang="en-GB" sz="7200" dirty="0" smtClean="0"/>
              <a:t>Division by Grouping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309974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>
            <a:normAutofit/>
          </a:bodyPr>
          <a:lstStyle/>
          <a:p>
            <a:r>
              <a:rPr lang="en-GB" sz="9600" dirty="0" smtClean="0"/>
              <a:t> </a:t>
            </a:r>
            <a:r>
              <a:rPr lang="en-GB" sz="9600" dirty="0"/>
              <a:t>L</a:t>
            </a:r>
            <a:r>
              <a:rPr lang="en-GB" sz="9600" dirty="0" smtClean="0"/>
              <a:t>et’s </a:t>
            </a:r>
            <a:r>
              <a:rPr lang="en-GB" sz="9600" dirty="0" smtClean="0"/>
              <a:t>try 10÷5</a:t>
            </a:r>
            <a:endParaRPr lang="en-GB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077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147</Words>
  <Application>Microsoft Office PowerPoint</Application>
  <PresentationFormat>On-screen Show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Divide by</vt:lpstr>
      <vt:lpstr>12÷3</vt:lpstr>
      <vt:lpstr>Sharing Share the 12 counters between 3</vt:lpstr>
      <vt:lpstr>Sharing </vt:lpstr>
      <vt:lpstr>Grouping Group the 12 counters into groups of 3</vt:lpstr>
      <vt:lpstr>Grouping </vt:lpstr>
      <vt:lpstr>Repeated subtraction Keep subtracting 3 from 12 till we reach 0</vt:lpstr>
      <vt:lpstr>Division by Grouping</vt:lpstr>
      <vt:lpstr> Let’s try 10÷5</vt:lpstr>
      <vt:lpstr>Grouping</vt:lpstr>
      <vt:lpstr>10÷5 = 2</vt:lpstr>
      <vt:lpstr>Now let’s try 18÷6</vt:lpstr>
      <vt:lpstr>Grouping</vt:lpstr>
      <vt:lpstr>15÷5</vt:lpstr>
      <vt:lpstr>16÷4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12÷3</dc:title>
  <dc:creator>Andrea</dc:creator>
  <cp:lastModifiedBy>Andrea</cp:lastModifiedBy>
  <cp:revision>11</cp:revision>
  <dcterms:created xsi:type="dcterms:W3CDTF">2011-11-13T19:52:12Z</dcterms:created>
  <dcterms:modified xsi:type="dcterms:W3CDTF">2011-11-14T18:36:07Z</dcterms:modified>
</cp:coreProperties>
</file>